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8"/>
  </p:notesMasterIdLst>
  <p:handoutMasterIdLst>
    <p:handoutMasterId r:id="rId9"/>
  </p:handoutMasterIdLst>
  <p:sldIdLst>
    <p:sldId id="501" r:id="rId2"/>
    <p:sldId id="542" r:id="rId3"/>
    <p:sldId id="508" r:id="rId4"/>
    <p:sldId id="545" r:id="rId5"/>
    <p:sldId id="547" r:id="rId6"/>
    <p:sldId id="57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CC0099"/>
    <a:srgbClr val="009900"/>
    <a:srgbClr val="33CC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b="0" i="0" baseline="0" dirty="0" smtClean="0">
                <a:effectLst/>
              </a:rPr>
              <a:t>Ion </a:t>
            </a:r>
            <a:r>
              <a:rPr lang="en-US" sz="1200" b="0" i="0" baseline="0" dirty="0">
                <a:effectLst/>
              </a:rPr>
              <a:t>Exchange </a:t>
            </a:r>
            <a:r>
              <a:rPr lang="en-US" sz="1200" b="0" i="0" baseline="0" dirty="0" smtClean="0">
                <a:effectLst/>
              </a:rPr>
              <a:t>Chromatography</a:t>
            </a:r>
            <a:endParaRPr lang="en-US" sz="1200" b="0" dirty="0">
              <a:effectLst/>
            </a:endParaRPr>
          </a:p>
        </c:rich>
      </c:tx>
      <c:layout>
        <c:manualLayout>
          <c:xMode val="edge"/>
          <c:yMode val="edge"/>
          <c:x val="0.253686934966463"/>
          <c:y val="0.071428571428571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751968503937"/>
          <c:y val="0.237719160104987"/>
          <c:w val="0.681845213427269"/>
          <c:h val="0.63947368421052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Absorbance (a.u.)</c:v>
                </c:pt>
              </c:strCache>
            </c:strRef>
          </c:tx>
          <c:xVal>
            <c:numRef>
              <c:f>Sheet1!$A$3:$A$11</c:f>
              <c:numCache>
                <c:formatCode>General</c:formatCode>
                <c:ptCount val="9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</c:numCache>
            </c:numRef>
          </c:xVal>
          <c:yVal>
            <c:numRef>
              <c:f>Sheet1!$B$3:$B$11</c:f>
              <c:numCache>
                <c:formatCode>General</c:formatCode>
                <c:ptCount val="9"/>
                <c:pt idx="1">
                  <c:v>0.0</c:v>
                </c:pt>
                <c:pt idx="2">
                  <c:v>0.067</c:v>
                </c:pt>
                <c:pt idx="3">
                  <c:v>0.013</c:v>
                </c:pt>
                <c:pt idx="4">
                  <c:v>0.0</c:v>
                </c:pt>
                <c:pt idx="5">
                  <c:v>0.0</c:v>
                </c:pt>
                <c:pt idx="6">
                  <c:v>0.1</c:v>
                </c:pt>
                <c:pt idx="7">
                  <c:v>0.286</c:v>
                </c:pt>
                <c:pt idx="8">
                  <c:v>0.005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8233928"/>
        <c:axId val="2120805464"/>
      </c:scatterChart>
      <c:valAx>
        <c:axId val="2028233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Fractions</a:t>
                </a:r>
                <a:r>
                  <a:rPr lang="en-US" baseline="0"/>
                  <a:t> (#)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0805464"/>
        <c:crosses val="autoZero"/>
        <c:crossBetween val="midCat"/>
      </c:valAx>
      <c:valAx>
        <c:axId val="2120805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Absorbance</a:t>
                </a:r>
                <a:r>
                  <a:rPr lang="en-US" baseline="0"/>
                  <a:t> (a.u)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8233928"/>
        <c:crosses val="autoZero"/>
        <c:crossBetween val="midCat"/>
      </c:valAx>
      <c:spPr>
        <a:ln>
          <a:solidFill>
            <a:srgbClr val="0000FF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Ellyn Daugherty, </a:t>
            </a:r>
            <a:r>
              <a:rPr lang="en-US" dirty="0" err="1"/>
              <a:t>Ellyn@</a:t>
            </a:r>
            <a:r>
              <a:rPr lang="en-US" dirty="0" err="1" smtClean="0"/>
              <a:t>BiotechEd.com</a:t>
            </a:r>
            <a:r>
              <a:rPr lang="en-US" dirty="0"/>
              <a:t>	</a:t>
            </a:r>
          </a:p>
          <a:p>
            <a:pPr>
              <a:defRPr/>
            </a:pPr>
            <a:r>
              <a:rPr lang="en-US" dirty="0" err="1"/>
              <a:t>www.BiotechEd.com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971800" y="0"/>
            <a:ext cx="38846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Proteins are the Cash of Biotech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rAmylase</a:t>
            </a:r>
            <a:r>
              <a:rPr lang="en-US" dirty="0" smtClean="0"/>
              <a:t> Project: Lab 6d/6c Amylase Assays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581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i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EMC-Paradigm Publishing</a:t>
            </a:r>
          </a:p>
          <a:p>
            <a:pPr>
              <a:defRPr/>
            </a:pPr>
            <a:r>
              <a:rPr lang="en-US" dirty="0" err="1"/>
              <a:t>www.emcp.com</a:t>
            </a:r>
            <a:r>
              <a:rPr lang="en-US" dirty="0"/>
              <a:t>/biotech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www.FisherSci.com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www.gbiosciences.com</a:t>
            </a:r>
            <a:r>
              <a:rPr lang="en-US" dirty="0" smtClean="0"/>
              <a:t>/biotech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07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A95A43-E87E-294F-A28B-829394380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53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EA6BDA3-9E3C-F84C-A755-AC86BF3AE7F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353AC7F-F4B5-6D45-9580-226C2A9D61A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10ABDA3-C429-3944-84C1-E891546ADE4C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VWR/Sargent Welch</a:t>
            </a:r>
          </a:p>
          <a:p>
            <a:pPr eaLnBrk="1" hangingPunct="1"/>
            <a:r>
              <a:rPr lang="en-US" sz="1200"/>
              <a:t>www.sargentwelch.com/biotech</a:t>
            </a:r>
          </a:p>
          <a:p>
            <a:pPr eaLnBrk="1" hangingPunct="1"/>
            <a:r>
              <a:rPr lang="en-US" sz="1200"/>
              <a:t>Mike_Logan@vwreducation.com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F8B9074-70C0-0548-B554-5974E03B0004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ED109-73AC-6C42-AE80-BBA179DF0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94C3-9494-EE47-AE1B-853101EDC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45EE-9BB7-A244-9C92-7526EB9B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C1FB-75B2-9C43-9B32-7A51F656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B21D-2398-E542-B2B1-AFAB7B526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DF01-5BA8-B747-B391-CF89CE78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5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3B9D-13B7-9A46-B278-B609DE423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D4C5-5E3C-774F-AB07-C07A21403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8B66-0AE8-0D46-9E0C-CEA1D06B0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1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9348-347F-BB46-81ED-7742CE52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5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E93E-8456-BC4C-B249-DB669DFD5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33">
                <a:alpha val="35000"/>
              </a:srgbClr>
            </a:gs>
            <a:gs pos="100000">
              <a:schemeClr val="bg1"/>
            </a:gs>
            <a:gs pos="99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BEE109-7BB6-A940-A1F1-FECD08FE7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echEd.com" TargetMode="External"/><Relationship Id="rId4" Type="http://schemas.openxmlformats.org/officeDocument/2006/relationships/image" Target="../media/image1.tiff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chart" Target="../charts/chart1.xml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hyperlink" Target="http://www.gbiosciences.com/BTN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smtClean="0">
                <a:latin typeface="Comic Sans MS" charset="0"/>
                <a:cs typeface="Comic Sans MS" charset="0"/>
              </a:rPr>
              <a:t>DNA is the Flash but </a:t>
            </a:r>
          </a:p>
          <a:p>
            <a:pPr algn="ctr" eaLnBrk="1" hangingPunct="1"/>
            <a:r>
              <a:rPr lang="en-US" sz="3600" dirty="0" smtClean="0">
                <a:latin typeface="Comic Sans MS" charset="0"/>
                <a:cs typeface="Comic Sans MS" charset="0"/>
              </a:rPr>
              <a:t>Proteins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are the Cash of Biotech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15362" name="Rectangle 243"/>
          <p:cNvSpPr>
            <a:spLocks noGrp="1" noChangeArrowheads="1"/>
          </p:cNvSpPr>
          <p:nvPr/>
        </p:nvSpPr>
        <p:spPr bwMode="auto">
          <a:xfrm>
            <a:off x="4876800" y="48768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/>
            <a:r>
              <a:rPr lang="en-US" b="1" dirty="0" smtClean="0">
                <a:latin typeface="Arial" charset="0"/>
              </a:rPr>
              <a:t>Ellyn Daugherty</a:t>
            </a:r>
          </a:p>
          <a:p>
            <a:pPr algn="ctr"/>
            <a:r>
              <a:rPr lang="en-US" sz="2000" dirty="0" err="1" smtClean="0">
                <a:latin typeface="Arial" charset="0"/>
              </a:rPr>
              <a:t>ellyn@BiotechEd.com</a:t>
            </a:r>
            <a:endParaRPr lang="en-US" sz="2000" dirty="0" smtClean="0">
              <a:latin typeface="Arial" charset="0"/>
            </a:endParaRPr>
          </a:p>
          <a:p>
            <a:pPr algn="ctr"/>
            <a:r>
              <a:rPr lang="en-US" sz="2000" dirty="0" err="1" smtClean="0">
                <a:latin typeface="Arial" charset="0"/>
                <a:hlinkClick r:id="rId3"/>
              </a:rPr>
              <a:t>www.BiotechEd.com</a:t>
            </a:r>
            <a:endParaRPr lang="en-US" sz="800" dirty="0" smtClean="0">
              <a:latin typeface="Arial" charset="0"/>
            </a:endParaRPr>
          </a:p>
          <a:p>
            <a:pPr algn="ctr"/>
            <a:endParaRPr lang="en-US" sz="800" dirty="0" smtClean="0">
              <a:latin typeface="Arial" charset="0"/>
            </a:endParaRPr>
          </a:p>
          <a:p>
            <a:pPr algn="ctr"/>
            <a:r>
              <a:rPr lang="en-US" sz="2000" dirty="0" smtClean="0">
                <a:latin typeface="Arial" charset="0"/>
              </a:rPr>
              <a:t>G-Biosciences Kits</a:t>
            </a: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dirty="0" err="1">
                <a:solidFill>
                  <a:srgbClr val="0000FF"/>
                </a:solidFill>
                <a:latin typeface="Arial"/>
                <a:cs typeface="Arial"/>
              </a:rPr>
              <a:t>www.gbiosciences.com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/BTNM</a:t>
            </a:r>
          </a:p>
          <a:p>
            <a:pPr algn="ctr"/>
            <a:endParaRPr lang="en-US" sz="2000" b="1" dirty="0" smtClean="0">
              <a:latin typeface="Arial" charset="0"/>
            </a:endParaRPr>
          </a:p>
          <a:p>
            <a:pPr algn="ctr"/>
            <a:endParaRPr lang="en-US" sz="20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2954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Biotechnology: Science for the New Millennium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and 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The </a:t>
            </a:r>
            <a:r>
              <a:rPr lang="en-US" sz="2000" dirty="0" err="1">
                <a:latin typeface="Arial"/>
                <a:cs typeface="Arial"/>
              </a:rPr>
              <a:t>rAmylase</a:t>
            </a:r>
            <a:r>
              <a:rPr lang="en-US" sz="2000" dirty="0">
                <a:latin typeface="Arial"/>
                <a:cs typeface="Arial"/>
              </a:rPr>
              <a:t> Project </a:t>
            </a:r>
            <a:r>
              <a:rPr lang="en-US" sz="2000" dirty="0" smtClean="0">
                <a:latin typeface="Arial"/>
                <a:cs typeface="Arial"/>
              </a:rPr>
              <a:t>Kits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        </a:t>
            </a:r>
            <a:endParaRPr lang="en-US" sz="2000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86200"/>
            <a:ext cx="2514600" cy="2097544"/>
          </a:xfrm>
          <a:prstGeom prst="rect">
            <a:avLst/>
          </a:prstGeom>
        </p:spPr>
      </p:pic>
      <p:pic>
        <p:nvPicPr>
          <p:cNvPr id="3" name="Picture 2" descr="IMG_11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89200"/>
            <a:ext cx="1600200" cy="2133600"/>
          </a:xfrm>
          <a:prstGeom prst="rect">
            <a:avLst/>
          </a:prstGeom>
        </p:spPr>
      </p:pic>
      <p:pic>
        <p:nvPicPr>
          <p:cNvPr id="4" name="Picture 3" descr="lowres_BioTech2e_Cov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33600"/>
            <a:ext cx="1814943" cy="25908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921451" y="4114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"/>
                <a:cs typeface="Arial"/>
              </a:rPr>
              <a:t>BS4NM  2E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Picture 5" descr="Cheese_Making-500x5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" y="1676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BED-4M-500x5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1498060" cy="149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2626806" cy="5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Transformation-500x50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smtClean="0">
                <a:latin typeface="Comic Sans MS" charset="0"/>
              </a:rPr>
              <a:t>Amylase is a </a:t>
            </a:r>
            <a:endParaRPr lang="en-US" sz="3600" dirty="0">
              <a:latin typeface="Comic Sans MS" charset="0"/>
            </a:endParaRPr>
          </a:p>
          <a:p>
            <a:pPr algn="ctr" eaLnBrk="1" hangingPunct="1"/>
            <a:r>
              <a:rPr lang="en-US" sz="3600" dirty="0" smtClean="0">
                <a:latin typeface="Comic Sans MS" charset="0"/>
              </a:rPr>
              <a:t>commercially important biotech product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Amylase is an enzyme that catalyzes </a:t>
            </a:r>
            <a:r>
              <a:rPr lang="en-US" dirty="0">
                <a:solidFill>
                  <a:srgbClr val="FF0066"/>
                </a:solidFill>
                <a:latin typeface="Arial"/>
                <a:cs typeface="Arial"/>
              </a:rPr>
              <a:t>starch </a:t>
            </a:r>
            <a:r>
              <a:rPr lang="en-US" dirty="0" smtClean="0">
                <a:solidFill>
                  <a:srgbClr val="FF0066"/>
                </a:solidFill>
                <a:latin typeface="Arial"/>
                <a:cs typeface="Arial"/>
              </a:rPr>
              <a:t>digestion to sugar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. Used to: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Remove starch in products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Produce sugar from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starch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Handle textiles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Process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cellulostic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biofuel</a:t>
            </a:r>
          </a:p>
        </p:txBody>
      </p:sp>
      <p:pic>
        <p:nvPicPr>
          <p:cNvPr id="21507" name="Picture 4" descr="biofuel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590800" cy="258883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Fig1_5_StoneWashedjeansED.jpg                                  00045DA2PrettyWoman                    BCFB23ED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3200400" cy="18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209800"/>
            <a:ext cx="1569238" cy="233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6"/>
          <p:cNvSpPr txBox="1">
            <a:spLocks noChangeArrowheads="1"/>
          </p:cNvSpPr>
          <p:nvPr/>
        </p:nvSpPr>
        <p:spPr bwMode="auto">
          <a:xfrm>
            <a:off x="-19092" y="152400"/>
            <a:ext cx="91630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Comic Sans MS" charset="0"/>
              </a:rPr>
              <a:t>The goal of The </a:t>
            </a:r>
            <a:r>
              <a:rPr lang="en-US" sz="2800" dirty="0" err="1">
                <a:latin typeface="Comic Sans MS" charset="0"/>
              </a:rPr>
              <a:t>rAmylase</a:t>
            </a:r>
            <a:r>
              <a:rPr lang="en-US" sz="2800" dirty="0">
                <a:latin typeface="Comic Sans MS" charset="0"/>
              </a:rPr>
              <a:t> Project is </a:t>
            </a:r>
            <a:r>
              <a:rPr lang="en-US" sz="2800" dirty="0" smtClean="0">
                <a:latin typeface="Comic Sans MS" charset="0"/>
              </a:rPr>
              <a:t>to model the main steps in the identification and production of a genetically engineered product </a:t>
            </a:r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2250" indent="-222250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Tx/>
              <a:buChar char="•"/>
            </a:pPr>
            <a:r>
              <a:rPr lang="en-US" sz="2000" dirty="0">
                <a:latin typeface="Arial" charset="0"/>
              </a:rPr>
              <a:t>Learn how to assay for </a:t>
            </a:r>
            <a:r>
              <a:rPr lang="en-US" sz="2000" dirty="0" smtClean="0">
                <a:latin typeface="Arial" charset="0"/>
              </a:rPr>
              <a:t>amylase, a protein </a:t>
            </a:r>
            <a:r>
              <a:rPr lang="en-US" sz="2000" dirty="0">
                <a:latin typeface="Arial" charset="0"/>
              </a:rPr>
              <a:t>of commercial interest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rAmylase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marL="222250" indent="-222250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Genetically engineer cells to produce amylase (using pAmylase2014)</a:t>
            </a:r>
          </a:p>
          <a:p>
            <a:pPr marL="222250" indent="-222250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Grow transformed cells to </a:t>
            </a:r>
            <a:r>
              <a:rPr lang="en-US" sz="2000" dirty="0">
                <a:latin typeface="Arial" charset="0"/>
              </a:rPr>
              <a:t>volumes where amylase </a:t>
            </a:r>
            <a:r>
              <a:rPr lang="en-US" sz="2000" dirty="0" smtClean="0">
                <a:latin typeface="Arial" charset="0"/>
              </a:rPr>
              <a:t>is </a:t>
            </a:r>
            <a:r>
              <a:rPr lang="en-US" sz="2000" dirty="0">
                <a:latin typeface="Arial" charset="0"/>
              </a:rPr>
              <a:t>purified and assayed</a:t>
            </a:r>
          </a:p>
        </p:txBody>
      </p:sp>
      <p:pic>
        <p:nvPicPr>
          <p:cNvPr id="19459" name="Picture 11" descr="DSC027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819400" cy="2073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934027"/>
              </p:ext>
            </p:extLst>
          </p:nvPr>
        </p:nvGraphicFramePr>
        <p:xfrm>
          <a:off x="6172200" y="2743200"/>
          <a:ext cx="2743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1" name="Shape 106"/>
          <p:cNvSpPr>
            <a:spLocks noChangeArrowheads="1"/>
          </p:cNvSpPr>
          <p:nvPr/>
        </p:nvSpPr>
        <p:spPr bwMode="auto">
          <a:xfrm>
            <a:off x="4114800" y="4572000"/>
            <a:ext cx="2438400" cy="2133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2" name="Picture 15" descr="DSC01001.JPG                                                   0021645APretty Woman                   BF57A695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2854614" cy="175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0"/>
            <a:ext cx="5562600" cy="15240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sz="3600" dirty="0">
                <a:latin typeface="Comic Sans MS" charset="0"/>
              </a:rPr>
              <a:t>The </a:t>
            </a:r>
            <a:r>
              <a:rPr lang="en-US" sz="3600" dirty="0" err="1">
                <a:latin typeface="Comic Sans MS" charset="0"/>
              </a:rPr>
              <a:t>rAmylase</a:t>
            </a:r>
            <a:r>
              <a:rPr lang="en-US" sz="3600" dirty="0">
                <a:latin typeface="Comic Sans MS" charset="0"/>
              </a:rPr>
              <a:t> </a:t>
            </a:r>
            <a:r>
              <a:rPr lang="en-US" sz="3600" dirty="0" smtClean="0">
                <a:latin typeface="Comic Sans MS" charset="0"/>
              </a:rPr>
              <a:t>Project</a:t>
            </a:r>
            <a:r>
              <a:rPr lang="en-US" sz="1400" dirty="0" smtClean="0">
                <a:latin typeface="Comic Sans MS" charset="0"/>
              </a:rPr>
              <a:t/>
            </a:r>
            <a:br>
              <a:rPr lang="en-US" sz="1400" dirty="0" smtClean="0">
                <a:latin typeface="Comic Sans MS" charset="0"/>
              </a:rPr>
            </a:br>
            <a:r>
              <a:rPr lang="en-US" sz="1400" dirty="0">
                <a:latin typeface="Comic Sans MS" charset="0"/>
              </a:rPr>
              <a:t/>
            </a:r>
            <a:br>
              <a:rPr lang="en-US" sz="1400" dirty="0">
                <a:latin typeface="Comic Sans MS" charset="0"/>
              </a:rPr>
            </a:br>
            <a:r>
              <a:rPr lang="en-US" sz="2000" dirty="0" smtClean="0">
                <a:latin typeface="Comic Sans MS" charset="0"/>
              </a:rPr>
              <a:t>Curricular model </a:t>
            </a:r>
            <a:r>
              <a:rPr lang="en-US" sz="2000" dirty="0">
                <a:latin typeface="Comic Sans MS" charset="0"/>
              </a:rPr>
              <a:t>of rDNA/protein </a:t>
            </a:r>
            <a:r>
              <a:rPr lang="en-US" sz="2000" dirty="0" smtClean="0">
                <a:latin typeface="Comic Sans MS" charset="0"/>
              </a:rPr>
              <a:t>Business using The </a:t>
            </a:r>
            <a:r>
              <a:rPr lang="en-US" sz="2000" dirty="0" err="1" smtClean="0">
                <a:latin typeface="Comic Sans MS" charset="0"/>
              </a:rPr>
              <a:t>rAmylase</a:t>
            </a:r>
            <a:r>
              <a:rPr lang="en-US" sz="2000" dirty="0" smtClean="0">
                <a:latin typeface="Comic Sans MS" charset="0"/>
              </a:rPr>
              <a:t> project Kits</a:t>
            </a:r>
            <a:endParaRPr lang="en-US" dirty="0">
              <a:latin typeface="Tahoma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581400" y="1828800"/>
            <a:ext cx="5715000" cy="4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Chapters </a:t>
            </a:r>
            <a:r>
              <a:rPr lang="en-US" sz="2000" dirty="0">
                <a:latin typeface="Arial"/>
                <a:cs typeface="Arial"/>
              </a:rPr>
              <a:t>1-5 Basic </a:t>
            </a:r>
            <a:r>
              <a:rPr lang="en-US" sz="2000" dirty="0" smtClean="0">
                <a:latin typeface="Arial"/>
                <a:cs typeface="Arial"/>
              </a:rPr>
              <a:t>SLOP</a:t>
            </a:r>
            <a:r>
              <a:rPr lang="en-US" sz="2000" dirty="0">
                <a:latin typeface="Arial"/>
                <a:cs typeface="Arial"/>
              </a:rPr>
              <a:t>	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Lab </a:t>
            </a:r>
            <a:r>
              <a:rPr lang="en-US" sz="2000" dirty="0">
                <a:latin typeface="Arial"/>
                <a:cs typeface="Arial"/>
              </a:rPr>
              <a:t>5f    Characterizing Proteins by PAGE 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Lab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6d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   Assaying for Amylase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Activity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Lab 6e </a:t>
            </a:r>
            <a:r>
              <a:rPr lang="en-US" sz="2000" dirty="0">
                <a:latin typeface="Arial"/>
                <a:cs typeface="Arial"/>
              </a:rPr>
              <a:t>   Direct ELISA of Bacterial </a:t>
            </a:r>
            <a:r>
              <a:rPr lang="en-US" sz="2000" dirty="0" smtClean="0">
                <a:latin typeface="Arial"/>
                <a:cs typeface="Arial"/>
              </a:rPr>
              <a:t>Amylase 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en-US" sz="1400" dirty="0"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Lab 6f </a:t>
            </a:r>
            <a:r>
              <a:rPr lang="en-US" sz="2000" dirty="0">
                <a:latin typeface="Arial"/>
                <a:cs typeface="Arial"/>
              </a:rPr>
              <a:t>   Western Blot to Identify </a:t>
            </a:r>
            <a:r>
              <a:rPr lang="en-US" sz="2000" dirty="0" smtClean="0">
                <a:latin typeface="Arial"/>
                <a:cs typeface="Arial"/>
              </a:rPr>
              <a:t>Amylase </a:t>
            </a:r>
            <a:endParaRPr lang="en-US" sz="1400" dirty="0" smtClean="0"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Lab 7d </a:t>
            </a:r>
            <a:r>
              <a:rPr lang="en-US" sz="2000" dirty="0">
                <a:latin typeface="Arial"/>
                <a:cs typeface="Arial"/>
              </a:rPr>
              <a:t>   </a:t>
            </a:r>
            <a:r>
              <a:rPr lang="en-US" sz="2000" dirty="0" smtClean="0">
                <a:latin typeface="Arial"/>
                <a:cs typeface="Arial"/>
              </a:rPr>
              <a:t>Amylase </a:t>
            </a:r>
            <a:r>
              <a:rPr lang="en-US" sz="2000" dirty="0">
                <a:latin typeface="Arial"/>
                <a:cs typeface="Arial"/>
              </a:rPr>
              <a:t>Concentration </a:t>
            </a:r>
            <a:r>
              <a:rPr lang="en-US" sz="2000" dirty="0" smtClean="0">
                <a:latin typeface="Arial"/>
                <a:cs typeface="Arial"/>
              </a:rPr>
              <a:t>Assay </a:t>
            </a:r>
            <a:endParaRPr lang="en-US" sz="1400" dirty="0" smtClean="0"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Lab </a:t>
            </a:r>
            <a:r>
              <a:rPr lang="en-US" sz="2000" dirty="0">
                <a:latin typeface="Arial"/>
                <a:cs typeface="Arial"/>
              </a:rPr>
              <a:t>8b    pAmy </a:t>
            </a:r>
            <a:r>
              <a:rPr lang="en-US" sz="2000" dirty="0" smtClean="0">
                <a:latin typeface="Arial"/>
                <a:cs typeface="Arial"/>
              </a:rPr>
              <a:t>Plasmid Restriction Digestion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Lab </a:t>
            </a:r>
            <a:r>
              <a:rPr lang="en-US" sz="2000" dirty="0">
                <a:latin typeface="Arial"/>
                <a:cs typeface="Arial"/>
              </a:rPr>
              <a:t>8c    </a:t>
            </a:r>
            <a:r>
              <a:rPr lang="en-US" sz="2000" dirty="0" err="1" smtClean="0">
                <a:latin typeface="Arial"/>
                <a:cs typeface="Arial"/>
              </a:rPr>
              <a:t>pAmylaseTransformation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 </a:t>
            </a:r>
            <a:r>
              <a:rPr lang="en-US" sz="2000" i="1" dirty="0">
                <a:latin typeface="Arial"/>
                <a:cs typeface="Arial"/>
              </a:rPr>
              <a:t>E. coli</a:t>
            </a:r>
            <a:r>
              <a:rPr lang="en-US" sz="2000" dirty="0">
                <a:latin typeface="Arial"/>
                <a:cs typeface="Arial"/>
              </a:rPr>
              <a:t> 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Lab </a:t>
            </a:r>
            <a:r>
              <a:rPr lang="en-US" sz="2000" dirty="0">
                <a:latin typeface="Arial"/>
                <a:cs typeface="Arial"/>
              </a:rPr>
              <a:t>8g    </a:t>
            </a:r>
            <a:r>
              <a:rPr lang="en-US" sz="2000" dirty="0" err="1" smtClean="0">
                <a:latin typeface="Arial"/>
                <a:cs typeface="Arial"/>
              </a:rPr>
              <a:t>Miniprep</a:t>
            </a:r>
            <a:r>
              <a:rPr lang="en-US" sz="2000" dirty="0">
                <a:latin typeface="Arial"/>
                <a:cs typeface="Arial"/>
              </a:rPr>
              <a:t> for </a:t>
            </a:r>
            <a:r>
              <a:rPr lang="en-US" sz="2000" dirty="0" err="1" smtClean="0">
                <a:latin typeface="Arial"/>
                <a:cs typeface="Arial"/>
              </a:rPr>
              <a:t>pAmylase</a:t>
            </a:r>
            <a:r>
              <a:rPr lang="en-US" sz="2000" dirty="0" smtClean="0">
                <a:latin typeface="Arial"/>
                <a:cs typeface="Arial"/>
              </a:rPr>
              <a:t> Isolation 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Lab </a:t>
            </a:r>
            <a:r>
              <a:rPr lang="en-US" sz="2000" dirty="0">
                <a:latin typeface="Arial"/>
                <a:cs typeface="Arial"/>
              </a:rPr>
              <a:t>9c    </a:t>
            </a:r>
            <a:r>
              <a:rPr lang="en-US" sz="2000" dirty="0" smtClean="0">
                <a:latin typeface="Arial"/>
                <a:cs typeface="Arial"/>
              </a:rPr>
              <a:t>Amylase Ion</a:t>
            </a:r>
            <a:r>
              <a:rPr lang="en-US" sz="2000" dirty="0">
                <a:latin typeface="Arial"/>
                <a:cs typeface="Arial"/>
              </a:rPr>
              <a:t>-</a:t>
            </a:r>
            <a:r>
              <a:rPr lang="en-US" sz="2000" dirty="0" smtClean="0">
                <a:latin typeface="Arial"/>
                <a:cs typeface="Arial"/>
              </a:rPr>
              <a:t>Ex Chromatography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Arial"/>
                <a:cs typeface="Arial"/>
              </a:rPr>
              <a:t>Lab </a:t>
            </a:r>
            <a:r>
              <a:rPr lang="en-US" sz="2000" dirty="0">
                <a:latin typeface="Arial"/>
                <a:cs typeface="Arial"/>
              </a:rPr>
              <a:t>13h  </a:t>
            </a:r>
            <a:r>
              <a:rPr lang="en-US" sz="2000" dirty="0" smtClean="0">
                <a:latin typeface="Arial"/>
                <a:cs typeface="Arial"/>
              </a:rPr>
              <a:t>Amylase Gene PCR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" name="Picture 1" descr="Fig1.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3352800" cy="6877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542532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BS4NM Fig 1.21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TNM Kit Fly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8"/>
          <p:cNvSpPr txBox="1">
            <a:spLocks noChangeArrowheads="1"/>
          </p:cNvSpPr>
          <p:nvPr/>
        </p:nvSpPr>
        <p:spPr bwMode="auto">
          <a:xfrm>
            <a:off x="152400" y="1524000"/>
            <a:ext cx="4114800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 smtClean="0">
                <a:solidFill>
                  <a:srgbClr val="0D0D0D"/>
                </a:solidFill>
                <a:latin typeface="Arial" charset="0"/>
              </a:rPr>
              <a:t>BiotechEd.com</a:t>
            </a:r>
            <a:r>
              <a:rPr lang="en-US" sz="20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for PPTS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Syllabi, Activities, Hints, Links,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etc.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endParaRPr lang="en-US" sz="8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" y="4191000"/>
            <a:ext cx="4114800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www.FisherEdu.com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/BS4NM</a:t>
            </a:r>
            <a:r>
              <a:rPr lang="en-US" sz="1200" dirty="0">
                <a:solidFill>
                  <a:srgbClr val="0000FF"/>
                </a:solidFill>
              </a:rPr>
              <a:t> </a:t>
            </a:r>
          </a:p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for entire BS4NM materials lists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endParaRPr lang="en-US" sz="8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00" y="5562600"/>
            <a:ext cx="4085995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Chapters 5-9 of B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:S4NM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Textbook &amp; Lab Manual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endParaRPr lang="en-US" sz="800" dirty="0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2" name="Picture 1" descr="BiotechEd_Home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495800" cy="367217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charset="0"/>
              </a:rPr>
              <a:t>Biotechnology </a:t>
            </a:r>
            <a:r>
              <a:rPr lang="en-US" sz="3600" dirty="0" smtClean="0">
                <a:latin typeface="Comic Sans MS" charset="0"/>
              </a:rPr>
              <a:t>(The </a:t>
            </a:r>
            <a:r>
              <a:rPr lang="en-US" sz="3600" dirty="0" err="1" smtClean="0">
                <a:latin typeface="Comic Sans MS" charset="0"/>
              </a:rPr>
              <a:t>rAmylaseProject</a:t>
            </a:r>
            <a:r>
              <a:rPr lang="en-US" sz="3600" dirty="0" smtClean="0">
                <a:latin typeface="Comic Sans MS" charset="0"/>
              </a:rPr>
              <a:t>) Curricular </a:t>
            </a:r>
            <a:r>
              <a:rPr lang="en-US" sz="3600" dirty="0" smtClean="0">
                <a:latin typeface="Comic Sans MS" charset="0"/>
              </a:rPr>
              <a:t>Support</a:t>
            </a:r>
            <a:endParaRPr lang="en-US" sz="3600" dirty="0">
              <a:latin typeface="Tahoma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" y="2895600"/>
            <a:ext cx="4114800" cy="7735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www.gbiosciences.com/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BTNM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2" algn="ctr">
              <a:lnSpc>
                <a:spcPct val="80000"/>
              </a:lnSpc>
              <a:spcBef>
                <a:spcPct val="20000"/>
              </a:spcBef>
              <a:buClr>
                <a:srgbClr val="1C07FF"/>
              </a:buClr>
              <a:buFont typeface="Times" charset="0"/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For The 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  <a:cs typeface="Arial"/>
              </a:rPr>
              <a:t>rAmylase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Project kits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800" dirty="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6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8135</TotalTime>
  <Words>212</Words>
  <Application>Microsoft Macintosh PowerPoint</Application>
  <PresentationFormat>On-screen Show (4:3)</PresentationFormat>
  <Paragraphs>53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The rAmylase Project  Curricular model of rDNA/protein Business using The rAmylase project Kits</vt:lpstr>
      <vt:lpstr>PowerPoint Presentation</vt:lpstr>
      <vt:lpstr>Biotechnology (The rAmylaseProject) Curricular Support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Morgan</dc:creator>
  <cp:lastModifiedBy>Science Department</cp:lastModifiedBy>
  <cp:revision>173</cp:revision>
  <cp:lastPrinted>2016-11-01T01:23:31Z</cp:lastPrinted>
  <dcterms:created xsi:type="dcterms:W3CDTF">2010-06-22T16:13:48Z</dcterms:created>
  <dcterms:modified xsi:type="dcterms:W3CDTF">2019-07-20T04:51:24Z</dcterms:modified>
</cp:coreProperties>
</file>