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5" r:id="rId1"/>
  </p:sldMasterIdLst>
  <p:sldIdLst>
    <p:sldId id="256" r:id="rId2"/>
    <p:sldId id="257" r:id="rId3"/>
    <p:sldId id="265" r:id="rId4"/>
    <p:sldId id="266" r:id="rId5"/>
    <p:sldId id="261" r:id="rId6"/>
    <p:sldId id="267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0" d="100"/>
          <a:sy n="100" d="100"/>
        </p:scale>
        <p:origin x="-2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AA3F8DEE-4286-1844-AA7F-1A17E43FE6CC}" type="datetimeFigureOut">
              <a:rPr lang="en-US" smtClean="0"/>
              <a:pPr/>
              <a:t>11/19/2013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F8DEE-4286-1844-AA7F-1A17E43FE6CC}" type="datetimeFigureOut">
              <a:rPr lang="en-US" smtClean="0"/>
              <a:pPr/>
              <a:t>11/19/2013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37B9F-4C98-194D-BFB3-141E406FA6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F8DEE-4286-1844-AA7F-1A17E43FE6CC}" type="datetimeFigureOut">
              <a:rPr lang="en-US" smtClean="0"/>
              <a:pPr/>
              <a:t>11/19/2013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37B9F-4C98-194D-BFB3-141E406FA6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F8DEE-4286-1844-AA7F-1A17E43FE6CC}" type="datetimeFigureOut">
              <a:rPr lang="en-US" smtClean="0"/>
              <a:pPr/>
              <a:t>11/19/2013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37B9F-4C98-194D-BFB3-141E406FA6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F8DEE-4286-1844-AA7F-1A17E43FE6CC}" type="datetimeFigureOut">
              <a:rPr lang="en-US" smtClean="0"/>
              <a:pPr/>
              <a:t>11/19/2013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37B9F-4C98-194D-BFB3-141E406FA6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F8DEE-4286-1844-AA7F-1A17E43FE6CC}" type="datetimeFigureOut">
              <a:rPr lang="en-US" smtClean="0"/>
              <a:pPr/>
              <a:t>11/19/2013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37B9F-4C98-194D-BFB3-141E406FA60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F8DEE-4286-1844-AA7F-1A17E43FE6CC}" type="datetimeFigureOut">
              <a:rPr lang="en-US" smtClean="0"/>
              <a:pPr/>
              <a:t>11/19/2013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37B9F-4C98-194D-BFB3-141E406FA6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F8DEE-4286-1844-AA7F-1A17E43FE6CC}" type="datetimeFigureOut">
              <a:rPr lang="en-US" smtClean="0"/>
              <a:pPr/>
              <a:t>11/19/2013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37B9F-4C98-194D-BFB3-141E406FA6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F8DEE-4286-1844-AA7F-1A17E43FE6CC}" type="datetimeFigureOut">
              <a:rPr lang="en-US" smtClean="0"/>
              <a:pPr/>
              <a:t>11/19/2013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37B9F-4C98-194D-BFB3-141E406FA6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F8DEE-4286-1844-AA7F-1A17E43FE6CC}" type="datetimeFigureOut">
              <a:rPr lang="en-US" smtClean="0"/>
              <a:pPr/>
              <a:t>11/19/2013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F8DEE-4286-1844-AA7F-1A17E43FE6CC}" type="datetimeFigureOut">
              <a:rPr lang="en-US" smtClean="0"/>
              <a:pPr/>
              <a:t>11/19/2013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37B9F-4C98-194D-BFB3-141E406FA6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AA3F8DEE-4286-1844-AA7F-1A17E43FE6CC}" type="datetimeFigureOut">
              <a:rPr lang="en-US" smtClean="0"/>
              <a:pPr/>
              <a:t>11/19/2013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E0B37B9F-4C98-194D-BFB3-141E406FA60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awheeler@austincc.edu" TargetMode="External"/><Relationship Id="rId2" Type="http://schemas.openxmlformats.org/officeDocument/2006/relationships/hyperlink" Target="mailto:linneaf@austincc.edu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sspulock@austincc.edu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91051" y="647700"/>
            <a:ext cx="3552824" cy="5426434"/>
          </a:xfrm>
        </p:spPr>
        <p:txBody>
          <a:bodyPr>
            <a:noAutofit/>
          </a:bodyPr>
          <a:lstStyle/>
          <a:p>
            <a:r>
              <a:rPr lang="en-US" sz="3200" dirty="0" smtClean="0"/>
              <a:t>THECB-Perkins State Leadership Grant</a:t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Bio-Technology Curriculum and Career Training for High School Science Teachers 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437730"/>
            <a:ext cx="6400800" cy="1201069"/>
          </a:xfrm>
        </p:spPr>
        <p:txBody>
          <a:bodyPr>
            <a:no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Linnea Fletcher, PI</a:t>
            </a:r>
          </a:p>
          <a:p>
            <a:r>
              <a:rPr lang="en-US" sz="2400" dirty="0" smtClean="0">
                <a:solidFill>
                  <a:schemeClr val="bg1"/>
                </a:solidFill>
              </a:rPr>
              <a:t>Angela Wheeler</a:t>
            </a:r>
          </a:p>
          <a:p>
            <a:r>
              <a:rPr lang="en-US" sz="2400" dirty="0" smtClean="0">
                <a:solidFill>
                  <a:schemeClr val="bg1"/>
                </a:solidFill>
              </a:rPr>
              <a:t>Jennifer </a:t>
            </a:r>
            <a:r>
              <a:rPr lang="en-US" sz="2400" dirty="0" err="1" smtClean="0">
                <a:solidFill>
                  <a:schemeClr val="bg1"/>
                </a:solidFill>
              </a:rPr>
              <a:t>Lazare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92496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587146"/>
            <a:ext cx="7024744" cy="57349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Assess Grant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283528"/>
            <a:ext cx="6777317" cy="4549101"/>
          </a:xfrm>
        </p:spPr>
        <p:txBody>
          <a:bodyPr>
            <a:normAutofit fontScale="92500" lnSpcReduction="20000"/>
          </a:bodyPr>
          <a:lstStyle/>
          <a:p>
            <a:r>
              <a:rPr lang="en-US" sz="2000" dirty="0" smtClean="0"/>
              <a:t>Goal 1: To establish the Texas Biotechnology Mentor Network between high schools and their area community college or regional center to improve curriculum and build interest in the field of Biotechnology as a career choice.  </a:t>
            </a:r>
          </a:p>
          <a:p>
            <a:pPr lvl="1"/>
            <a:r>
              <a:rPr lang="en-US" sz="1700" b="1" dirty="0" smtClean="0"/>
              <a:t>Recruit 6 faculty to serve as program mentors</a:t>
            </a:r>
          </a:p>
          <a:p>
            <a:pPr marL="1028700" lvl="2" indent="-342900">
              <a:buFont typeface="+mj-lt"/>
              <a:buAutoNum type="arabicPeriod"/>
            </a:pPr>
            <a:r>
              <a:rPr lang="en-US" sz="1600" dirty="0" smtClean="0"/>
              <a:t>Austin Community College </a:t>
            </a:r>
            <a:r>
              <a:rPr lang="en-US" sz="1500" dirty="0" smtClean="0"/>
              <a:t>(Angela Wheeler/Jennifer </a:t>
            </a:r>
            <a:r>
              <a:rPr lang="en-US" sz="1500" dirty="0" err="1" smtClean="0"/>
              <a:t>Lazare</a:t>
            </a:r>
            <a:r>
              <a:rPr lang="en-US" sz="1500" dirty="0" smtClean="0"/>
              <a:t>)</a:t>
            </a:r>
          </a:p>
          <a:p>
            <a:pPr marL="1028700" lvl="2" indent="-342900">
              <a:buFont typeface="+mj-lt"/>
              <a:buAutoNum type="arabicPeriod"/>
            </a:pPr>
            <a:r>
              <a:rPr lang="en-US" sz="1600" dirty="0" smtClean="0"/>
              <a:t>Collin County Community College </a:t>
            </a:r>
            <a:r>
              <a:rPr lang="en-US" sz="1500" dirty="0" smtClean="0"/>
              <a:t>(Bridgette Kirkpatrick)</a:t>
            </a:r>
          </a:p>
          <a:p>
            <a:pPr marL="1028700" lvl="2" indent="-342900">
              <a:buFont typeface="+mj-lt"/>
              <a:buAutoNum type="arabicPeriod"/>
            </a:pPr>
            <a:r>
              <a:rPr lang="en-US" sz="1600" dirty="0" smtClean="0"/>
              <a:t>St. Philip’s Community College </a:t>
            </a:r>
            <a:r>
              <a:rPr lang="en-US" sz="1500" dirty="0" smtClean="0"/>
              <a:t>(Solomon </a:t>
            </a:r>
            <a:r>
              <a:rPr lang="en-US" sz="1500" dirty="0" err="1" smtClean="0"/>
              <a:t>Nfor</a:t>
            </a:r>
            <a:r>
              <a:rPr lang="en-US" sz="1500" dirty="0" smtClean="0"/>
              <a:t>)</a:t>
            </a:r>
          </a:p>
          <a:p>
            <a:pPr marL="1028700" lvl="2" indent="-342900">
              <a:buFont typeface="+mj-lt"/>
              <a:buAutoNum type="arabicPeriod"/>
            </a:pPr>
            <a:r>
              <a:rPr lang="en-US" sz="1600" dirty="0" smtClean="0"/>
              <a:t>McLennan County Community College </a:t>
            </a:r>
            <a:r>
              <a:rPr lang="en-US" sz="1500" dirty="0" smtClean="0"/>
              <a:t>(Stephanie </a:t>
            </a:r>
            <a:r>
              <a:rPr lang="en-US" sz="1500" dirty="0" err="1" smtClean="0"/>
              <a:t>Randell</a:t>
            </a:r>
            <a:r>
              <a:rPr lang="en-US" sz="1500" dirty="0" smtClean="0"/>
              <a:t>)</a:t>
            </a:r>
          </a:p>
          <a:p>
            <a:pPr marL="1028700" lvl="2" indent="-342900">
              <a:buFont typeface="+mj-lt"/>
              <a:buAutoNum type="arabicPeriod"/>
            </a:pPr>
            <a:r>
              <a:rPr lang="en-US" sz="1600" dirty="0" err="1" smtClean="0"/>
              <a:t>Lonestar</a:t>
            </a:r>
            <a:r>
              <a:rPr lang="en-US" sz="1600" dirty="0" smtClean="0"/>
              <a:t> Community College </a:t>
            </a:r>
            <a:r>
              <a:rPr lang="en-US" sz="1500" dirty="0" smtClean="0"/>
              <a:t>(Daniel </a:t>
            </a:r>
            <a:r>
              <a:rPr lang="en-US" sz="1500" dirty="0" err="1" smtClean="0"/>
              <a:t>Kanier</a:t>
            </a:r>
            <a:r>
              <a:rPr lang="en-US" sz="1500" dirty="0" smtClean="0"/>
              <a:t>)</a:t>
            </a:r>
          </a:p>
          <a:p>
            <a:pPr marL="1028700" lvl="2" indent="-342900">
              <a:buFont typeface="+mj-lt"/>
              <a:buAutoNum type="arabicPeriod"/>
            </a:pPr>
            <a:r>
              <a:rPr lang="en-US" sz="1600" dirty="0" smtClean="0"/>
              <a:t>El Paso Regional Center </a:t>
            </a:r>
            <a:r>
              <a:rPr lang="en-US" sz="1500" dirty="0" smtClean="0"/>
              <a:t>(Eric </a:t>
            </a:r>
            <a:r>
              <a:rPr lang="en-US" sz="1500" dirty="0" err="1" smtClean="0"/>
              <a:t>Winkelman</a:t>
            </a:r>
            <a:r>
              <a:rPr lang="en-US" sz="1500" dirty="0" smtClean="0"/>
              <a:t>)</a:t>
            </a:r>
          </a:p>
          <a:p>
            <a:pPr marL="1028700" lvl="2" indent="-342900">
              <a:buFont typeface="+mj-lt"/>
              <a:buAutoNum type="arabicPeriod"/>
            </a:pPr>
            <a:endParaRPr lang="en-US" sz="1600" dirty="0" smtClean="0"/>
          </a:p>
          <a:p>
            <a:pPr lvl="1"/>
            <a:r>
              <a:rPr lang="en-US" sz="1700" b="1" dirty="0" smtClean="0"/>
              <a:t>Recruit 12 Biotechnology high school teachers to participate &amp; serve as “Master Teachers” </a:t>
            </a:r>
          </a:p>
          <a:p>
            <a:pPr lvl="2"/>
            <a:r>
              <a:rPr lang="en-US" sz="1600" dirty="0" smtClean="0"/>
              <a:t>Has everyone established 2 high school teachers to participate?</a:t>
            </a:r>
          </a:p>
          <a:p>
            <a:pPr lvl="2"/>
            <a:r>
              <a:rPr lang="en-US" sz="1600" dirty="0" smtClean="0"/>
              <a:t>Start obtaining signed MOUs </a:t>
            </a:r>
          </a:p>
          <a:p>
            <a:pPr lvl="1"/>
            <a:endParaRPr lang="en-US" sz="1800" dirty="0"/>
          </a:p>
        </p:txBody>
      </p:sp>
    </p:spTree>
    <p:extLst>
      <p:ext uri="{BB962C8B-B14F-4D97-AF65-F5344CB8AC3E}">
        <p14:creationId xmlns="" xmlns:p14="http://schemas.microsoft.com/office/powerpoint/2010/main" val="2609315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587146"/>
            <a:ext cx="7024744" cy="57349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Assess Grant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283528"/>
            <a:ext cx="6777317" cy="4549101"/>
          </a:xfrm>
        </p:spPr>
        <p:txBody>
          <a:bodyPr>
            <a:normAutofit/>
          </a:bodyPr>
          <a:lstStyle/>
          <a:p>
            <a:r>
              <a:rPr lang="en-US" sz="2000" dirty="0" smtClean="0"/>
              <a:t>Goal 2: To equip high school teachers with skills, technical assistance and resources to ensure their students consider, and are prepared for careers in STEM and biotechnology.  </a:t>
            </a:r>
          </a:p>
          <a:p>
            <a:pPr lvl="1"/>
            <a:r>
              <a:rPr lang="en-US" sz="1700" b="1" dirty="0" smtClean="0"/>
              <a:t>Develop and apply assessment tool to evaluate high school program needs.</a:t>
            </a:r>
          </a:p>
          <a:p>
            <a:pPr marL="1028700" lvl="2" indent="-342900">
              <a:buFont typeface="Courier New" pitchFamily="49" charset="0"/>
              <a:buChar char="o"/>
            </a:pPr>
            <a:r>
              <a:rPr lang="en-US" sz="1600" dirty="0" smtClean="0"/>
              <a:t>Online survey created using Google Form will be emailed to participating teachers.</a:t>
            </a:r>
          </a:p>
          <a:p>
            <a:pPr marL="1028700" lvl="2" indent="-342900">
              <a:buFont typeface="Courier New" pitchFamily="49" charset="0"/>
              <a:buChar char="o"/>
            </a:pPr>
            <a:r>
              <a:rPr lang="en-US" sz="1600" dirty="0" smtClean="0"/>
              <a:t>Preview available on </a:t>
            </a:r>
            <a:r>
              <a:rPr lang="en-US" sz="1600" dirty="0" err="1" smtClean="0"/>
              <a:t>Dropbox</a:t>
            </a:r>
            <a:endParaRPr lang="en-US" sz="1500" dirty="0" smtClean="0"/>
          </a:p>
          <a:p>
            <a:pPr marL="1028700" lvl="2" indent="-342900">
              <a:buFont typeface="+mj-lt"/>
              <a:buAutoNum type="arabicPeriod"/>
            </a:pPr>
            <a:endParaRPr lang="en-US" sz="1600" dirty="0" smtClean="0"/>
          </a:p>
          <a:p>
            <a:pPr lvl="1"/>
            <a:r>
              <a:rPr lang="en-US" sz="1700" b="1" dirty="0" smtClean="0"/>
              <a:t>Purchase 12 equipment/resource starter kits and have them delivered to the 6 community colleges to establish lending libraries.</a:t>
            </a:r>
          </a:p>
          <a:p>
            <a:pPr lvl="2"/>
            <a:r>
              <a:rPr lang="en-US" sz="1600" dirty="0" smtClean="0"/>
              <a:t>Spreadsheet listing purchased equipment on </a:t>
            </a:r>
            <a:r>
              <a:rPr lang="en-US" sz="1600" dirty="0" err="1" smtClean="0"/>
              <a:t>Dropbox</a:t>
            </a:r>
            <a:endParaRPr lang="en-US" sz="1600" dirty="0" smtClean="0"/>
          </a:p>
          <a:p>
            <a:pPr lvl="1"/>
            <a:endParaRPr lang="en-US" sz="1800" dirty="0"/>
          </a:p>
        </p:txBody>
      </p:sp>
    </p:spTree>
    <p:extLst>
      <p:ext uri="{BB962C8B-B14F-4D97-AF65-F5344CB8AC3E}">
        <p14:creationId xmlns="" xmlns:p14="http://schemas.microsoft.com/office/powerpoint/2010/main" val="2609315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587146"/>
            <a:ext cx="7024744" cy="57349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Assess Grant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283528"/>
            <a:ext cx="6777317" cy="4549101"/>
          </a:xfrm>
        </p:spPr>
        <p:txBody>
          <a:bodyPr>
            <a:normAutofit/>
          </a:bodyPr>
          <a:lstStyle/>
          <a:p>
            <a:r>
              <a:rPr lang="en-US" sz="2000" dirty="0" smtClean="0"/>
              <a:t>Goal 3: To support high school teachers in their efforts to engage students in biotechnology and STEM career pathways and increase transferability of dual credit classes to community colleges.  </a:t>
            </a:r>
          </a:p>
          <a:p>
            <a:pPr lvl="1"/>
            <a:r>
              <a:rPr lang="en-US" sz="1700" b="1" dirty="0" smtClean="0"/>
              <a:t>Develop marketing materials and host “career day” recruiting event at participating high schools.</a:t>
            </a:r>
          </a:p>
          <a:p>
            <a:pPr lvl="2"/>
            <a:r>
              <a:rPr lang="en-US" sz="1600" dirty="0" smtClean="0"/>
              <a:t>Need to communicate with high school teachers to determine if their school already has a career day</a:t>
            </a:r>
          </a:p>
          <a:p>
            <a:pPr lvl="2"/>
            <a:r>
              <a:rPr lang="en-US" sz="1600" dirty="0" smtClean="0"/>
              <a:t>Determine the most effective way to recruit biotech students for 2014-2015 school year</a:t>
            </a:r>
          </a:p>
          <a:p>
            <a:pPr lvl="1"/>
            <a:endParaRPr lang="en-US" sz="1800" dirty="0"/>
          </a:p>
        </p:txBody>
      </p:sp>
    </p:spTree>
    <p:extLst>
      <p:ext uri="{BB962C8B-B14F-4D97-AF65-F5344CB8AC3E}">
        <p14:creationId xmlns="" xmlns:p14="http://schemas.microsoft.com/office/powerpoint/2010/main" val="2609315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176422"/>
            <a:ext cx="7391982" cy="4317999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en-US" b="1" dirty="0"/>
              <a:t> </a:t>
            </a:r>
            <a:endParaRPr lang="en-US" dirty="0"/>
          </a:p>
          <a:p>
            <a:pPr marL="68580" indent="0">
              <a:buNone/>
            </a:pPr>
            <a:endParaRPr lang="en-US" sz="4400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043490" y="679301"/>
            <a:ext cx="7024744" cy="994242"/>
          </a:xfrm>
        </p:spPr>
        <p:txBody>
          <a:bodyPr>
            <a:normAutofit/>
          </a:bodyPr>
          <a:lstStyle/>
          <a:p>
            <a:r>
              <a:rPr lang="en-US" dirty="0" smtClean="0"/>
              <a:t>2014 Summer Summit</a:t>
            </a:r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812800" y="1809750"/>
            <a:ext cx="7622674" cy="3992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 smtClean="0"/>
              <a:t>Held in Austin June 25-27</a:t>
            </a:r>
          </a:p>
          <a:p>
            <a:r>
              <a:rPr lang="en-US" sz="1800" dirty="0" smtClean="0"/>
              <a:t>Travel funding for all 12 participating high school teachers to be trained in basic lab skills and use of the equipment provided by the grant.</a:t>
            </a:r>
          </a:p>
          <a:p>
            <a:r>
              <a:rPr lang="en-US" sz="1800" dirty="0" smtClean="0"/>
              <a:t>Survey pedagogical strategies for implementing biotech curriculum</a:t>
            </a:r>
          </a:p>
          <a:p>
            <a:r>
              <a:rPr lang="en-US" sz="1800" dirty="0" smtClean="0"/>
              <a:t>Mentors are welcome to attend all 3 days, but will be required to participate in an online meeting the afternoon of June 27 to review program results.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418086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176422"/>
            <a:ext cx="7391982" cy="4317999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en-US" b="1" dirty="0"/>
              <a:t> </a:t>
            </a:r>
            <a:endParaRPr lang="en-US" dirty="0"/>
          </a:p>
          <a:p>
            <a:pPr marL="68580" indent="0">
              <a:buNone/>
            </a:pPr>
            <a:endParaRPr lang="en-US" sz="4400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043490" y="679301"/>
            <a:ext cx="7024744" cy="994242"/>
          </a:xfrm>
        </p:spPr>
        <p:txBody>
          <a:bodyPr>
            <a:normAutofit/>
          </a:bodyPr>
          <a:lstStyle/>
          <a:p>
            <a:r>
              <a:rPr lang="en-US" dirty="0" smtClean="0"/>
              <a:t>Next Online Meeting</a:t>
            </a:r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812800" y="1809750"/>
            <a:ext cx="7622674" cy="3992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 smtClean="0"/>
              <a:t>December 12</a:t>
            </a:r>
            <a:r>
              <a:rPr lang="en-US" sz="1800" baseline="30000" dirty="0" smtClean="0"/>
              <a:t>th</a:t>
            </a:r>
            <a:r>
              <a:rPr lang="en-US" sz="1800" dirty="0" smtClean="0"/>
              <a:t> </a:t>
            </a:r>
          </a:p>
          <a:p>
            <a:r>
              <a:rPr lang="en-US" sz="1800" dirty="0" smtClean="0"/>
              <a:t>Can </a:t>
            </a:r>
            <a:r>
              <a:rPr lang="en-US" sz="1800" smtClean="0"/>
              <a:t>everyone attend at 1 pm??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418086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Contact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Linnea Fletcher</a:t>
            </a:r>
          </a:p>
          <a:p>
            <a:pPr lvl="1"/>
            <a:r>
              <a:rPr lang="en-US" dirty="0" smtClean="0">
                <a:hlinkClick r:id="rId2"/>
              </a:rPr>
              <a:t>linneaf@austincc.edu</a:t>
            </a:r>
            <a:endParaRPr lang="en-US" dirty="0" smtClean="0"/>
          </a:p>
          <a:p>
            <a:pPr lvl="1"/>
            <a:r>
              <a:rPr lang="en-US" dirty="0" smtClean="0"/>
              <a:t>512 497 7726</a:t>
            </a:r>
          </a:p>
          <a:p>
            <a:r>
              <a:rPr lang="en-US" dirty="0" smtClean="0"/>
              <a:t>Angela Wheeler</a:t>
            </a:r>
          </a:p>
          <a:p>
            <a:pPr lvl="1"/>
            <a:r>
              <a:rPr lang="en-US" dirty="0" smtClean="0"/>
              <a:t>512-757-3514</a:t>
            </a:r>
          </a:p>
          <a:p>
            <a:pPr lvl="1"/>
            <a:r>
              <a:rPr lang="en-US" dirty="0" smtClean="0">
                <a:hlinkClick r:id="rId3"/>
              </a:rPr>
              <a:t>awheeler@austincc.edu</a:t>
            </a:r>
            <a:endParaRPr lang="en-US" dirty="0" smtClean="0"/>
          </a:p>
          <a:p>
            <a:r>
              <a:rPr lang="en-US" dirty="0" smtClean="0"/>
              <a:t>Jennifer </a:t>
            </a:r>
            <a:r>
              <a:rPr lang="en-US" dirty="0" err="1" smtClean="0"/>
              <a:t>Lazare</a:t>
            </a:r>
            <a:endParaRPr lang="en-US" dirty="0" smtClean="0"/>
          </a:p>
          <a:p>
            <a:pPr lvl="1"/>
            <a:r>
              <a:rPr lang="en-US" dirty="0" smtClean="0"/>
              <a:t>jlazare@austinisd.org</a:t>
            </a:r>
            <a:endParaRPr lang="en-US" dirty="0"/>
          </a:p>
          <a:p>
            <a:r>
              <a:rPr lang="en-US" dirty="0" smtClean="0"/>
              <a:t>Steve Spurlock</a:t>
            </a:r>
          </a:p>
          <a:p>
            <a:pPr lvl="1"/>
            <a:r>
              <a:rPr lang="en-US" dirty="0" smtClean="0">
                <a:hlinkClick r:id="rId4"/>
              </a:rPr>
              <a:t>sspulock@austincc.edu</a:t>
            </a:r>
            <a:endParaRPr lang="en-US" dirty="0" smtClean="0"/>
          </a:p>
          <a:p>
            <a:pPr lvl="1"/>
            <a:r>
              <a:rPr lang="en-US" dirty="0" smtClean="0"/>
              <a:t>512-223-5915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876646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Austin.thmx</Template>
  <TotalTime>1859</TotalTime>
  <Words>406</Words>
  <Application>Microsoft Office PowerPoint</Application>
  <PresentationFormat>On-screen Show (4:3)</PresentationFormat>
  <Paragraphs>52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Austin</vt:lpstr>
      <vt:lpstr>THECB-Perkins State Leadership Grant   Bio-Technology Curriculum and Career Training for High School Science Teachers </vt:lpstr>
      <vt:lpstr>Assess Grant Goals</vt:lpstr>
      <vt:lpstr>Assess Grant Goals</vt:lpstr>
      <vt:lpstr>Assess Grant Goals</vt:lpstr>
      <vt:lpstr>2014 Summer Summit</vt:lpstr>
      <vt:lpstr>Next Online Meeting</vt:lpstr>
      <vt:lpstr>Contact Information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THECB-Perkins State Leadership Grant Bio-Technology Curriculum and Career Training for High School Science Teachers</dc:title>
  <dc:creator>linnea Fletcher</dc:creator>
  <cp:lastModifiedBy>Angela</cp:lastModifiedBy>
  <cp:revision>38</cp:revision>
  <dcterms:created xsi:type="dcterms:W3CDTF">2013-10-24T18:06:22Z</dcterms:created>
  <dcterms:modified xsi:type="dcterms:W3CDTF">2013-11-19T13:33:55Z</dcterms:modified>
</cp:coreProperties>
</file>